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256" r:id="rId16"/>
    <p:sldId id="315" r:id="rId17"/>
    <p:sldId id="316" r:id="rId18"/>
    <p:sldId id="309" r:id="rId19"/>
    <p:sldId id="310" r:id="rId20"/>
    <p:sldId id="311" r:id="rId21"/>
    <p:sldId id="313" r:id="rId22"/>
    <p:sldId id="300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7" r:id="rId39"/>
    <p:sldId id="273" r:id="rId40"/>
    <p:sldId id="307" r:id="rId41"/>
    <p:sldId id="278" r:id="rId42"/>
    <p:sldId id="279" r:id="rId43"/>
    <p:sldId id="280" r:id="rId44"/>
    <p:sldId id="281" r:id="rId45"/>
    <p:sldId id="282" r:id="rId46"/>
    <p:sldId id="308" r:id="rId47"/>
    <p:sldId id="283" r:id="rId48"/>
    <p:sldId id="284" r:id="rId49"/>
    <p:sldId id="319" r:id="rId50"/>
    <p:sldId id="303" r:id="rId51"/>
    <p:sldId id="304" r:id="rId52"/>
    <p:sldId id="305" r:id="rId53"/>
    <p:sldId id="286" r:id="rId54"/>
    <p:sldId id="306" r:id="rId5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3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4B32C8-4CC0-4FEE-9AF3-F4CFF738E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FD02A75-D072-4ED1-9D01-5F4757C85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ECE0EDD-BF4B-4E13-8AAA-D1858160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20F271-78AB-4B2E-B5C8-925B106EE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1EA940-13C7-409B-A672-2DA6C881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823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4ACEC1-DA35-4AE6-9F32-07F4AC9A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FC9ED7-900D-4212-9C40-1BF9094B5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94FE97-3607-4788-82BE-AD2B0612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FD11A9B-D11C-4414-BCD3-89DCDF559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C4C60B-49B0-42CC-AFE1-63AAD6A84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96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C5B046-95EA-4297-9E81-C662DE8F1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69412A-8A29-47AF-90FE-9F00EC025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E01C0E-BF42-4DC5-A2C0-C3BC931F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0A81B3-5582-4DE9-9A8D-BE291AFD3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B36DA3-DA34-4AF7-9CE1-B6E0B0286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608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E370BA-7923-4D9D-B575-528B99AA2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4B98EB-F573-47F3-9463-A622B2780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5DE9E4A-15B6-4410-A71B-E98AB426C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0037D56-4A22-45C3-9C15-DC7EADAC5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5D68BE7-BD81-451B-88AC-9058ACE50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6A3013-FB43-4D0D-AC57-1771A527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184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FCC850-A9D4-489C-83C2-C25DB4554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98507D-9357-4B58-BF72-4331CBE2D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7BA9953-DF16-40E6-87EA-592804544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7CB8908-A566-4558-A8AB-7248ED750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01D1FE-2816-4195-930A-527EC5137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3CBE8E9-025C-458F-ADC7-E86E65290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989BCF6-B672-4D02-9114-1CD47155E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D5EF0EA-1A13-4ABC-BFB1-F21CF1413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235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18E1E1-2CAB-491C-99EE-DB4FF6FC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892806-0B52-42D3-9267-5FEBF363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0627FE-4027-4774-8870-A8C8C4337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39283EB-E609-4846-9352-0391D739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83780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779585A-7844-4111-B951-4AE55644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916A829-1AFD-4EBB-8268-F75B3B54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E6F417E-1444-4C55-87B7-A385D259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707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2A44FE-8D6C-44ED-9C43-BBC843F9C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3B9E05-2D5D-43DE-B47D-243F726D3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EE1FD5C-7D34-4D2A-9C3B-69FDA7094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9931D80-4F3A-4393-8805-7FBEDEFBD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944F452-CB93-41C6-8AD9-7CD398124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1A352C5-747F-4612-B88D-B8FAAE20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753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476367-6DA0-4EBA-87FE-108070D2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2826AA9-DB17-4512-AAF8-4AFCB14C7E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AC5AAB7-1C4C-4CC1-A9DA-2923B13EC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3787AF-F674-4B0C-AE72-C426CA770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1EF2A47-1E3B-4802-B1BF-B7031500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298D556-1026-4C7C-888D-8D8B0F1E7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118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6A2FDC-6D36-4B74-8B8C-DC05A5AF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02FB245-B427-46F2-AFFB-61B8D294E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19F553-76EF-4BB2-AE63-39C6BF24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10C2F1-720D-43F2-B12D-85138A986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51EA33-3D5B-4D02-9022-9827DEEF7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574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F942D36-F54E-4847-8E5C-4DCE36550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C332AA9-74E8-4086-897A-BA424B97F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0DBEE4-AA2F-4027-A462-E5C78EEB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A0025-F00B-4B3E-9983-3B2FC148E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E50292-4CBB-4CC9-B94A-709836736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932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5F58A9C-6E5B-4F95-A5FC-D93FD70C1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53A1866-CFA2-4A52-A8B7-A4F9D759F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3D0C33-E49B-46B2-8D31-F695B9FFD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67F4A-9ECA-4917-9EA4-D7F56CDF400C}" type="datetimeFigureOut">
              <a:rPr lang="id-ID" smtClean="0"/>
              <a:pPr/>
              <a:t>09/10/2026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F2AD910-0085-40DB-AE08-EC7D36DC8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EFD385-2F66-4753-A6AB-475D003EE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B4E69-1DC4-40B5-941A-98CF0CDBF8E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115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3B58C5A-57A5-456B-94AF-B531A497E6FC}"/>
              </a:ext>
            </a:extLst>
          </p:cNvPr>
          <p:cNvSpPr/>
          <p:nvPr/>
        </p:nvSpPr>
        <p:spPr>
          <a:xfrm>
            <a:off x="0" y="-156597"/>
            <a:ext cx="12192000" cy="71711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buNone/>
            </a:pPr>
            <a:endParaRPr lang="id-ID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endParaRPr lang="id-ID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r>
              <a:rPr lang="id-ID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Ilmu Ukur Tanah (SI 4130)</a:t>
            </a:r>
          </a:p>
          <a:p>
            <a:pPr algn="ctr"/>
            <a:r>
              <a:rPr lang="id-ID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Penentuan Posisi Titik</a:t>
            </a:r>
          </a:p>
          <a:p>
            <a:pPr algn="ctr"/>
            <a:r>
              <a:rPr lang="id-ID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Pengertian Jarak, Sudut Mendatar &amp; Jurusan</a:t>
            </a:r>
          </a:p>
          <a:p>
            <a:pPr algn="ctr"/>
            <a:r>
              <a:rPr lang="id-ID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Menetukan Posisi Horizontal, Penentuan Beda Tinggi</a:t>
            </a:r>
          </a:p>
          <a:p>
            <a:pPr algn="ctr"/>
            <a:r>
              <a:rPr lang="id-ID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Metode Mengikat ke Muka &amp; Ke Belakang</a:t>
            </a:r>
          </a:p>
          <a:p>
            <a:pPr algn="ctr"/>
            <a:r>
              <a:rPr lang="id-ID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Poligon</a:t>
            </a:r>
          </a:p>
          <a:p>
            <a:pPr algn="ctr"/>
            <a:endParaRPr lang="id-ID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id-ID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id-ID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id-ID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id-ID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 descr="Pengukuran Sudut-Sudut (ILMU dan ALAT UKUR TANAH) – KEBAHAHAGIAN ABADI">
            <a:extLst>
              <a:ext uri="{FF2B5EF4-FFF2-40B4-BE49-F238E27FC236}">
                <a16:creationId xmlns:a16="http://schemas.microsoft.com/office/drawing/2014/main" xmlns="" id="{86BF8436-D16E-43F9-BB79-258CBD869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65" y="213630"/>
            <a:ext cx="4197926" cy="142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lat Ukur Jenis Optik">
            <a:extLst>
              <a:ext uri="{FF2B5EF4-FFF2-40B4-BE49-F238E27FC236}">
                <a16:creationId xmlns:a16="http://schemas.microsoft.com/office/drawing/2014/main" xmlns="" id="{B2D2C4D3-4793-48C7-80B6-4AC0D20D5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379" y="4862286"/>
            <a:ext cx="6850743" cy="199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7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22 &#10;PENENTUAN POSISI SUATU TITIK &#10;Bila kita akan menentukan posisi beberapa buah titik yang &#10;terletak pada suatu garis lur...">
            <a:extLst>
              <a:ext uri="{FF2B5EF4-FFF2-40B4-BE49-F238E27FC236}">
                <a16:creationId xmlns:a16="http://schemas.microsoft.com/office/drawing/2014/main" xmlns="" id="{4FBC6149-C4F3-4BCC-AFB8-A74AB33212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2" b="12727"/>
          <a:stretch/>
        </p:blipFill>
        <p:spPr bwMode="auto">
          <a:xfrm>
            <a:off x="0" y="-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239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23 &#10;-5 +4 +5 +6 +7 &#10;. &#10;-4 -3 -2 -1 0 +1 +2 +3 &#10;A B &#10;- + &#10;Karena titik-titik tersebut terletak pada sebelah kiri dan kanan ...">
            <a:extLst>
              <a:ext uri="{FF2B5EF4-FFF2-40B4-BE49-F238E27FC236}">
                <a16:creationId xmlns:a16="http://schemas.microsoft.com/office/drawing/2014/main" xmlns="" id="{73D512CF-5770-4F49-82A1-73496E41B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3" t="-1" r="1" b="412"/>
          <a:stretch/>
        </p:blipFill>
        <p:spPr bwMode="auto">
          <a:xfrm>
            <a:off x="0" y="1"/>
            <a:ext cx="12191999" cy="702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IPAT DATAR&#10;Penentuan beda tinggi antara dua titik dengan waterpass&#10;Beberapa Istilah :&#10;Station : Titik dimana rambu ukur d...">
            <a:extLst>
              <a:ext uri="{FF2B5EF4-FFF2-40B4-BE49-F238E27FC236}">
                <a16:creationId xmlns:a16="http://schemas.microsoft.com/office/drawing/2014/main" xmlns="" id="{6942516C-F24D-4D0E-822C-00E21E728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8" t="3357" r="23215" b="82434"/>
          <a:stretch/>
        </p:blipFill>
        <p:spPr bwMode="auto">
          <a:xfrm>
            <a:off x="11030858" y="6429828"/>
            <a:ext cx="711200" cy="42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82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Untuk menentukan titik-titik yang tidak terletak pada satu &#10;garis lurus, maka cara yang kita gunakan yaitu melalui &#10;pertol...">
            <a:extLst>
              <a:ext uri="{FF2B5EF4-FFF2-40B4-BE49-F238E27FC236}">
                <a16:creationId xmlns:a16="http://schemas.microsoft.com/office/drawing/2014/main" xmlns="" id="{6D7F3672-6F71-47D3-A010-42AE5215C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800"/>
            <a:ext cx="12192000" cy="635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74EC05C-3156-483C-91B8-E2DB88ADE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537" y="5720762"/>
            <a:ext cx="1023463" cy="69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25 &#10;PENENTUAN POSISI SUATU TITIK &#10;90O &#10;X+ &#10;270o &#10;X-Y- &#10;Y+ 0O &#10;180o &#10;0 &#10;I &#10;IV &#10;III II &#10;ILMU UKUR TANAH &#10; ">
            <a:extLst>
              <a:ext uri="{FF2B5EF4-FFF2-40B4-BE49-F238E27FC236}">
                <a16:creationId xmlns:a16="http://schemas.microsoft.com/office/drawing/2014/main" xmlns="" id="{BD93350F-1B83-49D6-80EC-70F8F527B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4" r="1259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381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ENGERTIAN JARAK &#10;. Titik A dan B terletak di permukaan &#10;bumi. Garis penghubung lurus &#10;AB disebut Jarak Miring. Garis &#10;AA’...">
            <a:extLst>
              <a:ext uri="{FF2B5EF4-FFF2-40B4-BE49-F238E27FC236}">
                <a16:creationId xmlns:a16="http://schemas.microsoft.com/office/drawing/2014/main" xmlns="" id="{BFB5D4B4-7497-4204-973D-CCA452E91F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8"/>
          <a:stretch/>
        </p:blipFill>
        <p:spPr bwMode="auto">
          <a:xfrm>
            <a:off x="19048" y="-1"/>
            <a:ext cx="12172952" cy="705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7474303-3DD5-43A6-BB6F-4463A9354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9891" y="6162996"/>
            <a:ext cx="78451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59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27 &#10;PENGERTIAN SUDUT MENDATAR &amp; SUDUT JURUSAN &#10;. Yang diartikan sudut &#10;mendatar di A’ adalah &#10;sudut yang dibentuk oleh &#10;bi...">
            <a:extLst>
              <a:ext uri="{FF2B5EF4-FFF2-40B4-BE49-F238E27FC236}">
                <a16:creationId xmlns:a16="http://schemas.microsoft.com/office/drawing/2014/main" xmlns="" id="{A0E58069-0550-44E3-A722-AD86B92C2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67" b="9360"/>
          <a:stretch/>
        </p:blipFill>
        <p:spPr bwMode="auto">
          <a:xfrm>
            <a:off x="1" y="0"/>
            <a:ext cx="120950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6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28 &#10;PENGERTIAN SUDUT JURUSAN &#10;Jadi Sudut Jurusan adalah : . &#10;Sudut yang dihitung mulai &#10;dari sumbu Y+ (arah &#10;utara) berput...">
            <a:extLst>
              <a:ext uri="{FF2B5EF4-FFF2-40B4-BE49-F238E27FC236}">
                <a16:creationId xmlns:a16="http://schemas.microsoft.com/office/drawing/2014/main" xmlns="" id="{262E299A-000C-458D-B38F-D27360C339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0" b="7451"/>
          <a:stretch/>
        </p:blipFill>
        <p:spPr bwMode="auto">
          <a:xfrm>
            <a:off x="0" y="0"/>
            <a:ext cx="12192000" cy="69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127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29 &#10;SUDUT JURUSAN &#10;• Sudut Jurusan suatu sisi dihitung dari sumbu Y+ (arah utara) &#10;berputar searah jarum jam sampai titik ...">
            <a:extLst>
              <a:ext uri="{FF2B5EF4-FFF2-40B4-BE49-F238E27FC236}">
                <a16:creationId xmlns:a16="http://schemas.microsoft.com/office/drawing/2014/main" xmlns="" id="{A060782D-D4D8-4B6A-95C1-3704C6F53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r="4673"/>
          <a:stretch/>
        </p:blipFill>
        <p:spPr bwMode="auto">
          <a:xfrm>
            <a:off x="0" y="0"/>
            <a:ext cx="12192000" cy="650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CFE059-C09B-410B-AF28-6CFF9DE49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068" y="5944808"/>
            <a:ext cx="1024217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3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30 &#10;TRIGONOMETRI &#10;A(X,Y) &#10;X &#10;Y &#10;r &#10;a &#10;x &#10;y &#10;Sin = y &#10;r &#10;a &#10;Cos = x &#10;r &#10;a &#10;Tg = y &#10;x &#10;a &#10;Cotg = x &#10;y &#10;a &#10;Dalil Pitagoras : ...">
            <a:extLst>
              <a:ext uri="{FF2B5EF4-FFF2-40B4-BE49-F238E27FC236}">
                <a16:creationId xmlns:a16="http://schemas.microsoft.com/office/drawing/2014/main" xmlns="" id="{21C9E2BA-0840-4132-BBC4-52A6FD1B59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84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24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b Yb - Ya a = arc Tg Xb - Xa &#10;31 &#10;MENENTUKAN SUDUT JURUSAN dan JARAK &#10;Arah Utara &#10;A &#10;B &#10;O &#10;aab &#10;dab &#10;B” &#10;B’ &#10;A’ &#10;aab &#10;aab...">
            <a:extLst>
              <a:ext uri="{FF2B5EF4-FFF2-40B4-BE49-F238E27FC236}">
                <a16:creationId xmlns:a16="http://schemas.microsoft.com/office/drawing/2014/main" xmlns="" id="{1688B9EA-A769-45DB-A78B-D50ECAF62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4685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462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32 &#10;LATIHAN SOAL &#10;1. Jika sudut jurusan dari titik P ke Q mempunyai harga &#10;sinus negatif dan cosinus positif, tentukan ara...">
            <a:extLst>
              <a:ext uri="{FF2B5EF4-FFF2-40B4-BE49-F238E27FC236}">
                <a16:creationId xmlns:a16="http://schemas.microsoft.com/office/drawing/2014/main" xmlns="" id="{49195455-05E6-4E2C-9B62-E07796F78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6"/>
          <a:stretch/>
        </p:blipFill>
        <p:spPr bwMode="auto">
          <a:xfrm>
            <a:off x="19048" y="0"/>
            <a:ext cx="12172951" cy="69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018A7FE-6497-4B4D-92BB-ECD818A72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7495" y="6355830"/>
            <a:ext cx="735457" cy="50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62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33 &#10;LATIHAN SOAL &#10;4. Diketahui A (+54321,25; -61749,62) &#10;B (-39882,12; +45967,40) &#10;Gambar dan hitung Sudut Jurusan aba, da...">
            <a:extLst>
              <a:ext uri="{FF2B5EF4-FFF2-40B4-BE49-F238E27FC236}">
                <a16:creationId xmlns:a16="http://schemas.microsoft.com/office/drawing/2014/main" xmlns="" id="{1107EA87-45C4-4EF1-8309-137F165C31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224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34 &#10;CONTOH HITUNGAN &#10;SUDUT JURUSAN DAN JARAK 2 TITIK &#10;Titik B &#10;Titik A &#10;Titik 17 &#10;Titik 18 &#10;Titik 21 &#10;Titik 14 &#10;Titik 22 &#10;...">
            <a:extLst>
              <a:ext uri="{FF2B5EF4-FFF2-40B4-BE49-F238E27FC236}">
                <a16:creationId xmlns:a16="http://schemas.microsoft.com/office/drawing/2014/main" xmlns="" id="{DAC6C54E-1A30-464C-AEA3-293529496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11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655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NENTUAN BEDA TINGGI DI ATAS&#10;PERMUKAAN BUMI (DARI TINGKAT&#10;TELITI KE KURANG TELITI) :&#10;1. SIPAT DATAR (SPIRIT LEVELING)&#10;2. ...">
            <a:extLst>
              <a:ext uri="{FF2B5EF4-FFF2-40B4-BE49-F238E27FC236}">
                <a16:creationId xmlns:a16="http://schemas.microsoft.com/office/drawing/2014/main" xmlns="" id="{59863ECB-2B0C-4A46-A6B9-6DC7DF062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" t="2801" r="1449" b="4332"/>
          <a:stretch/>
        </p:blipFill>
        <p:spPr bwMode="auto">
          <a:xfrm>
            <a:off x="346364" y="304799"/>
            <a:ext cx="11679381" cy="638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810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IPAT DATAR&#10;Penentuan beda tinggi antara dua titik dengan waterpass&#10;Beberapa Istilah :&#10;Station : Titik dimana rambu ukur d...">
            <a:extLst>
              <a:ext uri="{FF2B5EF4-FFF2-40B4-BE49-F238E27FC236}">
                <a16:creationId xmlns:a16="http://schemas.microsoft.com/office/drawing/2014/main" xmlns="" id="{B7E36B84-CBAD-4DA0-81DC-5A77AE3F5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7" r="1221" b="4343"/>
          <a:stretch/>
        </p:blipFill>
        <p:spPr bwMode="auto">
          <a:xfrm>
            <a:off x="110836" y="152400"/>
            <a:ext cx="118872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08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IPAT DATAR&#10;Waterpass adalah alat ukur yang digunakan&#10;untuk mengukur beda tinggi antara dua titik atau&#10;lebih.&#10;Waterpassing...">
            <a:extLst>
              <a:ext uri="{FF2B5EF4-FFF2-40B4-BE49-F238E27FC236}">
                <a16:creationId xmlns:a16="http://schemas.microsoft.com/office/drawing/2014/main" xmlns="" id="{0CB4F7DA-A2C1-4481-B204-0E794A472B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" r="1259" b="7089"/>
          <a:stretch/>
        </p:blipFill>
        <p:spPr bwMode="auto">
          <a:xfrm>
            <a:off x="0" y="0"/>
            <a:ext cx="12192000" cy="700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70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a Barometris&#10;Prinsip penentuan tinggi cara barometris adalah berdasarkan perbedaan&#10;tekanan udara antara 2 tempat, makin...">
            <a:extLst>
              <a:ext uri="{FF2B5EF4-FFF2-40B4-BE49-F238E27FC236}">
                <a16:creationId xmlns:a16="http://schemas.microsoft.com/office/drawing/2014/main" xmlns="" id="{D7BE4D45-3018-43DF-96CD-CBA2D55E7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4"/>
          <a:stretch/>
        </p:blipFill>
        <p:spPr bwMode="auto">
          <a:xfrm>
            <a:off x="0" y="0"/>
            <a:ext cx="12192000" cy="696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131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ntoh Perhitungan Barometris&#10;Diketahui hasil ukuran sbb :&#10;Waktu Titik P (mmHg) t (o&#10;C)&#10;t1 A 683,9 24,6&#10;t2 B 650,0 25,1&#10;t3...">
            <a:extLst>
              <a:ext uri="{FF2B5EF4-FFF2-40B4-BE49-F238E27FC236}">
                <a16:creationId xmlns:a16="http://schemas.microsoft.com/office/drawing/2014/main" xmlns="" id="{3AA9F94B-F6CE-4D11-BD0E-E371122EA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36381"/>
            <a:ext cx="12172950" cy="66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538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ra Trigonometris&#10;1. Tegakkan theodolite di A, ukur tinggi alat, misalnya = i&#10;2. Tegakkan rambu ukur di B, baca bak ukur,...">
            <a:extLst>
              <a:ext uri="{FF2B5EF4-FFF2-40B4-BE49-F238E27FC236}">
                <a16:creationId xmlns:a16="http://schemas.microsoft.com/office/drawing/2014/main" xmlns="" id="{2C8FD597-FEC0-49C6-850E-3F86630E7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890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ntoh Perhitungan Trigonometris&#10;Diketahui :&#10;Tinggi A = 756,2 m; data hasil ukuran jarak miring A-B = 48,36 m; sudut&#10;mirin...">
            <a:extLst>
              <a:ext uri="{FF2B5EF4-FFF2-40B4-BE49-F238E27FC236}">
                <a16:creationId xmlns:a16="http://schemas.microsoft.com/office/drawing/2014/main" xmlns="" id="{5430D90C-761B-4C86-9FD0-228E5F75D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6"/>
          <a:stretch/>
        </p:blipFill>
        <p:spPr bwMode="auto">
          <a:xfrm>
            <a:off x="19050" y="0"/>
            <a:ext cx="1217295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776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35 &#10;METODE PENENTUAN POSISI HORIZONTAL &#10;• Metode Polar &#10;Menentukan satu titik koordinat yang diikatkan pada &#10;satu titik ya...">
            <a:extLst>
              <a:ext uri="{FF2B5EF4-FFF2-40B4-BE49-F238E27FC236}">
                <a16:creationId xmlns:a16="http://schemas.microsoft.com/office/drawing/2014/main" xmlns="" id="{2D8D9262-905F-4CA6-B489-5F9E96104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05" b="6790"/>
          <a:stretch/>
        </p:blipFill>
        <p:spPr bwMode="auto">
          <a:xfrm>
            <a:off x="0" y="0"/>
            <a:ext cx="12192000" cy="709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951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TODE PENENTUAN POSISI HORIZONTALMETODE PENENTUAN POSISI HORIZONTAL&#10;• Metode Polar :Metode Polar :&#10;Menentukan satu titik ...">
            <a:extLst>
              <a:ext uri="{FF2B5EF4-FFF2-40B4-BE49-F238E27FC236}">
                <a16:creationId xmlns:a16="http://schemas.microsoft.com/office/drawing/2014/main" xmlns="" id="{BFF0DF43-2AFA-4957-ABB4-27411CD916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71" b="8271"/>
          <a:stretch/>
        </p:blipFill>
        <p:spPr bwMode="auto">
          <a:xfrm>
            <a:off x="246743" y="-406399"/>
            <a:ext cx="11945257" cy="662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657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ETODE POLAR&#10;Apabila diketahui koordinat&#10;titik A (Xa, Ya) dan hasil pe-&#10;ngukuran αab dan dab&#10;Hitung : Koordinat titik B ?&#10;...">
            <a:extLst>
              <a:ext uri="{FF2B5EF4-FFF2-40B4-BE49-F238E27FC236}">
                <a16:creationId xmlns:a16="http://schemas.microsoft.com/office/drawing/2014/main" xmlns="" id="{A57AA8C9-A9A6-49DB-98FD-702624A8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306"/>
            <a:ext cx="12192000" cy="693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56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TIHAN SOAL&#10;METODE POLAR&#10;1. Diketahui : Koordinat Titik 18 (-1033,56; +964,07)&#10;d18-17 = 2986,08m&#10;a18-17 = 74o&#10;22’34”  So...">
            <a:extLst>
              <a:ext uri="{FF2B5EF4-FFF2-40B4-BE49-F238E27FC236}">
                <a16:creationId xmlns:a16="http://schemas.microsoft.com/office/drawing/2014/main" xmlns="" id="{2DCCBE16-320E-4608-9155-8733DA785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8"/>
          <a:stretch/>
        </p:blipFill>
        <p:spPr bwMode="auto">
          <a:xfrm>
            <a:off x="0" y="-97971"/>
            <a:ext cx="12172950" cy="674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602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ONTOH HITUNGAN KOORDINAT&#10;Titik A&#10;Titik B ?&#10;Titik 18&#10;Titik 17 ?&#10;Titik 14&#10;Titik 21 ?&#10;Titik 31&#10;Titik 22 ?&#10;Titik 16&#10;Titik 15 ...">
            <a:extLst>
              <a:ext uri="{FF2B5EF4-FFF2-40B4-BE49-F238E27FC236}">
                <a16:creationId xmlns:a16="http://schemas.microsoft.com/office/drawing/2014/main" xmlns="" id="{CFFD5022-2C03-448D-8321-6F5D69D72B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1"/>
          <a:stretch/>
        </p:blipFill>
        <p:spPr bwMode="auto">
          <a:xfrm>
            <a:off x="0" y="0"/>
            <a:ext cx="12090400" cy="66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990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METODE MENGIKAT KEMUKA&#10;Pada dasarnya metode&#10;mengikat kemuka adalah&#10;penentuan sebuah titik&#10;yang akan dicari&#10;koordinatnya me...">
            <a:extLst>
              <a:ext uri="{FF2B5EF4-FFF2-40B4-BE49-F238E27FC236}">
                <a16:creationId xmlns:a16="http://schemas.microsoft.com/office/drawing/2014/main" xmlns="" id="{292BDC2A-CD5F-4B55-B08E-35F34A1D0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7"/>
          <a:stretch/>
        </p:blipFill>
        <p:spPr bwMode="auto">
          <a:xfrm>
            <a:off x="0" y="224971"/>
            <a:ext cx="12037332" cy="663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938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ETODE MENGIKAT KEMUKA&#10;1. Hitung sudut γ =180o&#10;–α - β&#10;2. Hitung αpq dan dpq&#10;7&#10;Diperoleh dpq rata-rata&#10;Xq - Xp&#10;Tg =&#10;Yq - Yp...">
            <a:extLst>
              <a:ext uri="{FF2B5EF4-FFF2-40B4-BE49-F238E27FC236}">
                <a16:creationId xmlns:a16="http://schemas.microsoft.com/office/drawing/2014/main" xmlns="" id="{BFCE31D2-0E5D-4B1B-906A-957E9FF1D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" t="-7817" b="8727"/>
          <a:stretch/>
        </p:blipFill>
        <p:spPr bwMode="auto">
          <a:xfrm>
            <a:off x="159656" y="-725713"/>
            <a:ext cx="11930743" cy="758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866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3. Dengan rumus sinus dalam segitiga&#10;PQR hitung panjang sisi dprdan sisi dqr&#10;8&#10;4. Hitung αpr dan α qr&#10;αpr = α pq - α&#10;αqr =...">
            <a:extLst>
              <a:ext uri="{FF2B5EF4-FFF2-40B4-BE49-F238E27FC236}">
                <a16:creationId xmlns:a16="http://schemas.microsoft.com/office/drawing/2014/main" xmlns="" id="{2CB770F7-3038-468F-8D86-07B38499C0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0"/>
          <a:stretch/>
        </p:blipFill>
        <p:spPr bwMode="auto">
          <a:xfrm>
            <a:off x="-1" y="-1"/>
            <a:ext cx="12119429" cy="703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957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5. Hitung Koordinat Titik R&#10;XR1 = Xp + dpr Sinαpr&#10;YR1 = Yp + dpr Cosαpr&#10;.&#10;9&#10;R ?&#10;P&#10;(Xp;Yp)&#10;Q(Xq;Yq)&#10;dpq&#10;dpr&#10;dqrα&#10;β&#10;γ&#10;αpr&#10;αp...">
            <a:extLst>
              <a:ext uri="{FF2B5EF4-FFF2-40B4-BE49-F238E27FC236}">
                <a16:creationId xmlns:a16="http://schemas.microsoft.com/office/drawing/2014/main" xmlns="" id="{3EE6349C-FDAA-4971-B014-5B7BA7088D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1"/>
          <a:stretch/>
        </p:blipFill>
        <p:spPr bwMode="auto">
          <a:xfrm>
            <a:off x="0" y="0"/>
            <a:ext cx="12191999" cy="672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18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ATIHAN SOAL MENGIKAT KEMUKALATIHAN SOAL MENGIKAT KEMUKA&#10;Diketahui : Koordinat titik-titik sbb :&#10;A(-1246,78; +963,84)&#10;B(+1...">
            <a:extLst>
              <a:ext uri="{FF2B5EF4-FFF2-40B4-BE49-F238E27FC236}">
                <a16:creationId xmlns:a16="http://schemas.microsoft.com/office/drawing/2014/main" xmlns="" id="{04C3B45B-867C-4C96-9266-1EAF3F642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5"/>
          <a:stretch/>
        </p:blipFill>
        <p:spPr bwMode="auto">
          <a:xfrm>
            <a:off x="0" y="0"/>
            <a:ext cx="12090399" cy="702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144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ETODE MENGIKAT KEBELAKANGMETODE MENGIKAT KEBELAKANG&#10;Menentukan suatu titik baru dengan jalan mengadakan&#10;pengukuran sudut ...">
            <a:extLst>
              <a:ext uri="{FF2B5EF4-FFF2-40B4-BE49-F238E27FC236}">
                <a16:creationId xmlns:a16="http://schemas.microsoft.com/office/drawing/2014/main" xmlns="" id="{CF810FEE-3B82-4AA2-AFD3-534E7C22B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9"/>
          <a:stretch/>
        </p:blipFill>
        <p:spPr bwMode="auto">
          <a:xfrm>
            <a:off x="116115" y="0"/>
            <a:ext cx="11959770" cy="708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8179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ila kita akan menen-&#10;tukan suatu koordinat&#10;misalnya titik P, maka&#10;titik tersebut harus di-&#10;ikatkan pada titik-titik&#10;yang ...">
            <a:extLst>
              <a:ext uri="{FF2B5EF4-FFF2-40B4-BE49-F238E27FC236}">
                <a16:creationId xmlns:a16="http://schemas.microsoft.com/office/drawing/2014/main" xmlns="" id="{22BF7B30-9128-43FD-B562-20CBFB39D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5"/>
          <a:stretch/>
        </p:blipFill>
        <p:spPr bwMode="auto">
          <a:xfrm>
            <a:off x="0" y="188686"/>
            <a:ext cx="12090400" cy="666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416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ANGKAH PERHITUNGAN&#10;13&#10;Xb - Xa&#10;Tg =&#10;Yb - Ya&#10;abα&#10;ab1&#10;ab&#10;Xb-Xa&#10;d =&#10;Sin α&#10;ab2&#10;ab&#10;Yb-Ya&#10;d =&#10;Cos α&#10;αab didapat&#10;METODE MENGIKAT ...">
            <a:extLst>
              <a:ext uri="{FF2B5EF4-FFF2-40B4-BE49-F238E27FC236}">
                <a16:creationId xmlns:a16="http://schemas.microsoft.com/office/drawing/2014/main" xmlns="" id="{8ABE94B5-41D6-4B38-96D3-DAF1C516C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4"/>
          <a:stretch/>
        </p:blipFill>
        <p:spPr bwMode="auto">
          <a:xfrm>
            <a:off x="19049" y="0"/>
            <a:ext cx="12172951" cy="674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250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3. Mencari Koordinat Titik H&#10;(Titik Penolong Collins)&#10;Dari titik A&#10;1). Cari α ah = α ab + β&#10;2). Dengan Rumus Sinus&#10;menentu...">
            <a:extLst>
              <a:ext uri="{FF2B5EF4-FFF2-40B4-BE49-F238E27FC236}">
                <a16:creationId xmlns:a16="http://schemas.microsoft.com/office/drawing/2014/main" xmlns="" id="{1A8DD05C-A9C8-4897-A1EB-28929C513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3"/>
          <a:stretch/>
        </p:blipFill>
        <p:spPr bwMode="auto">
          <a:xfrm>
            <a:off x="101601" y="-101600"/>
            <a:ext cx="118872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932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ari Titik B&#10;1). Cari αbh = αab + (α+β)&#10;2). Dengan rumus Sinus&#10;menentukan dbh&#10;15&#10;bh ab&#10;ab&#10;bh&#10;d d&#10;Sin β Sin α&#10;d&#10;d Sin β&#10;sin...">
            <a:extLst>
              <a:ext uri="{FF2B5EF4-FFF2-40B4-BE49-F238E27FC236}">
                <a16:creationId xmlns:a16="http://schemas.microsoft.com/office/drawing/2014/main" xmlns="" id="{A16DE0A1-B9B8-45F0-9EE6-CA20EF92D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9"/>
          <a:stretch/>
        </p:blipFill>
        <p:spPr bwMode="auto">
          <a:xfrm>
            <a:off x="-159657" y="464457"/>
            <a:ext cx="12192000" cy="663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461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4. Mencari α hc dan γ&#10;γ = αhc – αhb&#10;= αhc – (αbh-180)&#10;= αhc + 180 - αbh&#10;16&#10;METODE MENGIKAT KEBELAKANGMETODE MENGIKAT KEBEL...">
            <a:extLst>
              <a:ext uri="{FF2B5EF4-FFF2-40B4-BE49-F238E27FC236}">
                <a16:creationId xmlns:a16="http://schemas.microsoft.com/office/drawing/2014/main" xmlns="" id="{39723F86-5C8C-406F-B205-EB17040AA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4"/>
          <a:stretch/>
        </p:blipFill>
        <p:spPr bwMode="auto">
          <a:xfrm>
            <a:off x="19049" y="0"/>
            <a:ext cx="121729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1037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3). Xp1= Xa + dap.Sin αap&#10;Yp1= Ya + dap.Cos αap&#10;Dari titik B&#10;1). Cari αbp = αba – {180 - (α + γ)}&#10;Jadi αbp = αab + α + γ&#10;2...">
            <a:extLst>
              <a:ext uri="{FF2B5EF4-FFF2-40B4-BE49-F238E27FC236}">
                <a16:creationId xmlns:a16="http://schemas.microsoft.com/office/drawing/2014/main" xmlns="" id="{D522521A-2F83-4828-B200-EB0C83363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5"/>
          <a:stretch/>
        </p:blipFill>
        <p:spPr bwMode="auto">
          <a:xfrm>
            <a:off x="-537028" y="-319314"/>
            <a:ext cx="12192000" cy="702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320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8&#10;P1 P2&#10;P&#10;X X&#10;X&#10;2&#10;+&#10;=&#10;P1 P2&#10;P&#10;Y Y&#10;Y&#10;2&#10;+&#10;=&#10;3). Xp2= Xb + dbp.Sin αbp&#10;Yp2= Yb + dap.Cos αbp&#10;METODE MENGIKAT KEBELAKANGMETOD...">
            <a:extLst>
              <a:ext uri="{FF2B5EF4-FFF2-40B4-BE49-F238E27FC236}">
                <a16:creationId xmlns:a16="http://schemas.microsoft.com/office/drawing/2014/main" xmlns="" id="{CCFA399D-648D-4A98-AB13-D2EF2F591A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2"/>
          <a:stretch/>
        </p:blipFill>
        <p:spPr bwMode="auto">
          <a:xfrm>
            <a:off x="0" y="-54429"/>
            <a:ext cx="12192000" cy="691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5495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1E23C9-5904-4732-A2FB-9F3DCF584F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463" b="19197"/>
          <a:stretch/>
        </p:blipFill>
        <p:spPr>
          <a:xfrm>
            <a:off x="19050" y="0"/>
            <a:ext cx="12172950" cy="705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9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ARA CASSINI&#10;Untuk menentukan koordinat titik P, titik tersebut&#10;diikatkan pada titik yang sudah diketahui koordi-&#10;natnya, ...">
            <a:extLst>
              <a:ext uri="{FF2B5EF4-FFF2-40B4-BE49-F238E27FC236}">
                <a16:creationId xmlns:a16="http://schemas.microsoft.com/office/drawing/2014/main" xmlns="" id="{A3812B0A-9A05-4221-9DC0-924DB3092B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" t="-3899" r="-493" b="8339"/>
          <a:stretch/>
        </p:blipFill>
        <p:spPr bwMode="auto">
          <a:xfrm>
            <a:off x="0" y="0"/>
            <a:ext cx="12390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899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ada cara ini diperlukan dua titik penolong, cara ini mem-&#10;buat garis yang melalui titik A, tegak lurus pada AB dan&#10;garis ...">
            <a:extLst>
              <a:ext uri="{FF2B5EF4-FFF2-40B4-BE49-F238E27FC236}">
                <a16:creationId xmlns:a16="http://schemas.microsoft.com/office/drawing/2014/main" xmlns="" id="{DE5F9F3C-8CFC-4C21-A25D-DE9EBC302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637" y="0"/>
            <a:ext cx="12172951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41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0&#10;A(Xa,Ya)&#10;P&#10;R&#10;S&#10;B(Xb,Yb)&#10;C(Xc&#10;α&#10;α β&#10;β&#10;dar&#10;dab&#10;dbc&#10;dcs&#10;αab&#10;CARA CASSINI&#10;Langkah-Langkah :&#10;1. Menghitung Titik R&#10;Xr = Xa +...">
            <a:extLst>
              <a:ext uri="{FF2B5EF4-FFF2-40B4-BE49-F238E27FC236}">
                <a16:creationId xmlns:a16="http://schemas.microsoft.com/office/drawing/2014/main" xmlns="" id="{1D72D150-9AA0-41B0-AE4B-6012E088F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3"/>
          <a:stretch/>
        </p:blipFill>
        <p:spPr bwMode="auto">
          <a:xfrm>
            <a:off x="0" y="104930"/>
            <a:ext cx="12172950" cy="675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6876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11&#10;A(Xa,Ya)&#10;P&#10;R&#10;S&#10;B(Xb,Yb)&#10;C(Xc,Yc)&#10;α&#10;α β&#10;β&#10;dar&#10;dab&#10;dbc&#10;dcs&#10;αab&#10;CARA CASSINI&#10;b b&#10;P1&#10;Dari Titik R :&#10;1&#10;nX + Xr + Y -Yr&#10;nX =&#10;...">
            <a:extLst>
              <a:ext uri="{FF2B5EF4-FFF2-40B4-BE49-F238E27FC236}">
                <a16:creationId xmlns:a16="http://schemas.microsoft.com/office/drawing/2014/main" xmlns="" id="{5B491D0D-74E5-49D7-A7EB-86296CDA8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224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 b&#10;P1&#10;1&#10;Y +n Yr + X -Xr&#10;nY =&#10;N&#10;b b&#10;P2&#10;Dari Titik S :&#10;1&#10;nX + Xs + Y -Ys&#10;nX =&#10;N&#10;b b&#10;P2&#10;1&#10;Y +n Ys + X -Xs&#10;nY =&#10;N&#10;P1 P2&#10;P&#10;X X...">
            <a:extLst>
              <a:ext uri="{FF2B5EF4-FFF2-40B4-BE49-F238E27FC236}">
                <a16:creationId xmlns:a16="http://schemas.microsoft.com/office/drawing/2014/main" xmlns="" id="{AE69175C-2E4D-46D2-8203-AE90A38EC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114"/>
            <a:ext cx="12191999" cy="674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265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55 &#10;LATIHAN CASSINI &#10;Diketahui Koordinat Titik-Titik sbb : &#10;A(+23231;+91422) &#10;B(+23373;+90179) &#10;C(+2468;+90831) &#10;Sudut yg ...">
            <a:extLst>
              <a:ext uri="{FF2B5EF4-FFF2-40B4-BE49-F238E27FC236}">
                <a16:creationId xmlns:a16="http://schemas.microsoft.com/office/drawing/2014/main" xmlns="" id="{155675EF-8F31-4C49-830A-2EC56362C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" t="-979" r="12801" b="26722"/>
          <a:stretch/>
        </p:blipFill>
        <p:spPr bwMode="auto">
          <a:xfrm>
            <a:off x="54964" y="-45357"/>
            <a:ext cx="12082072" cy="694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4859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OLIGON &#10;Poligon adalah serangkaian garis lurus di &#10;permukaan tanah yang menghubungkan titik-titik &#10;dilapangan, dimana pad...">
            <a:extLst>
              <a:ext uri="{FF2B5EF4-FFF2-40B4-BE49-F238E27FC236}">
                <a16:creationId xmlns:a16="http://schemas.microsoft.com/office/drawing/2014/main" xmlns="" id="{F321DA69-D0E5-480C-85FD-FCB58BE2F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" y="0"/>
            <a:ext cx="12056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EDAED8-35F0-4BEE-BAA9-01F11B6DF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577" y="6013383"/>
            <a:ext cx="1024217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470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57 &#10;POLIGON TERBUKA &#10;A &#10;da1 &#10;1 &#10;S2 &#10;2 &#10;= arc Tg Xb - Xa &#10;ab Yb - Ya a &#10;3 &#10;B &#10;d12 &#10;d23 &#10;Sa &#10;S1 &#10;Pada gambar di atas, koordi...">
            <a:extLst>
              <a:ext uri="{FF2B5EF4-FFF2-40B4-BE49-F238E27FC236}">
                <a16:creationId xmlns:a16="http://schemas.microsoft.com/office/drawing/2014/main" xmlns="" id="{B1C14246-643E-4476-AA24-1D23DD834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"/>
          <a:stretch/>
        </p:blipFill>
        <p:spPr bwMode="auto">
          <a:xfrm>
            <a:off x="0" y="0"/>
            <a:ext cx="12192000" cy="69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9EF269B-20BF-4844-9304-46EC2254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429" y="6034561"/>
            <a:ext cx="1024217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456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58 &#10;CONTOH PERHITUNGAN POLIGON TERBUKA &#10;TITIK SUDUT SUDUT JARAK d. Sin a d. Cos a X Y &#10;JURUSAN &#10;B -1471.82 1041.26 &#10;284o00...">
            <a:extLst>
              <a:ext uri="{FF2B5EF4-FFF2-40B4-BE49-F238E27FC236}">
                <a16:creationId xmlns:a16="http://schemas.microsoft.com/office/drawing/2014/main" xmlns="" id="{1070F0CB-6EE0-406B-822C-7682B960C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1" t="-1444" r="3361" b="9136"/>
          <a:stretch/>
        </p:blipFill>
        <p:spPr bwMode="auto">
          <a:xfrm>
            <a:off x="-19988" y="0"/>
            <a:ext cx="12192001" cy="703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9812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OLIGON TERTUTUP &#10;TERIKAT SEMPURNA &#10;59 &#10;A &#10;B &#10;C &#10;Poligon Tertutup Terikat Sempurna adalah poligon yang &#10;terikat diujung-uj...">
            <a:extLst>
              <a:ext uri="{FF2B5EF4-FFF2-40B4-BE49-F238E27FC236}">
                <a16:creationId xmlns:a16="http://schemas.microsoft.com/office/drawing/2014/main" xmlns="" id="{6FF7B92B-4E15-45EE-AC2B-E1409CFC1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3DBE9FB-30E8-4AB4-A951-7C7A31703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4519" y="5926298"/>
            <a:ext cx="1024217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949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60 &#10;POLIGON TERTUTUP TERIKAT SEMPURNA &#10;TITIK SUDUT SUDUT JARAK d. Sin a d. Cos a Koor dinat &#10;JURUSAN X Y &#10;B 81.92 432.66 &#10;...">
            <a:extLst>
              <a:ext uri="{FF2B5EF4-FFF2-40B4-BE49-F238E27FC236}">
                <a16:creationId xmlns:a16="http://schemas.microsoft.com/office/drawing/2014/main" xmlns="" id="{6FCB2A85-5C74-4789-A5CF-157150894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5"/>
          <a:stretch/>
        </p:blipFill>
        <p:spPr bwMode="auto">
          <a:xfrm>
            <a:off x="0" y="0"/>
            <a:ext cx="12172950" cy="675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2520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OLIGON TERTUTUP &#10;61 &#10;KRING &#10;A &#10;B &#10;C &#10;D &#10;E &#10;Sb Sc &#10;Sf Se &#10;F &#10;Sa &#10;Sd &#10;Poligon Kring adalah poligon yang mempunyai titik awa...">
            <a:extLst>
              <a:ext uri="{FF2B5EF4-FFF2-40B4-BE49-F238E27FC236}">
                <a16:creationId xmlns:a16="http://schemas.microsoft.com/office/drawing/2014/main" xmlns="" id="{3734943F-3B36-4D73-9A89-556B7126B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22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366B36-B157-4F92-AF04-3E61B303F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10979096" y="5907313"/>
            <a:ext cx="1024217" cy="7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157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62 &#10;POLIGON TERTUTUP “KRING” &#10;JURUSAN X Y &#10;6 &#10;45o07'18&quot; &#10;A 54o22'36&quot; 1000 1000 &#10;(+) 0o0'1&quot; 99o29'55&quot; 61.14 60.3 -10.09 &#10;1 ...">
            <a:extLst>
              <a:ext uri="{FF2B5EF4-FFF2-40B4-BE49-F238E27FC236}">
                <a16:creationId xmlns:a16="http://schemas.microsoft.com/office/drawing/2014/main" xmlns="" id="{28218C8D-3F15-4DFD-89AA-D4F0007F6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57"/>
            <a:ext cx="12192000" cy="686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3603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00CCAB1-EE14-4345-B3D7-B1591B647630}"/>
              </a:ext>
            </a:extLst>
          </p:cNvPr>
          <p:cNvSpPr/>
          <p:nvPr/>
        </p:nvSpPr>
        <p:spPr>
          <a:xfrm>
            <a:off x="0" y="45122"/>
            <a:ext cx="12192000" cy="67403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d-ID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id-ID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id-ID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id-ID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Sekian dan Terimakasih</a:t>
            </a:r>
          </a:p>
          <a:p>
            <a:pPr algn="ctr"/>
            <a:endParaRPr lang="id-ID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id-ID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id-ID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id-ID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2211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35</Words>
  <Application>Microsoft Office PowerPoint</Application>
  <PresentationFormat>Custom</PresentationFormat>
  <Paragraphs>17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Asus</cp:lastModifiedBy>
  <cp:revision>32</cp:revision>
  <dcterms:created xsi:type="dcterms:W3CDTF">2020-11-30T07:59:47Z</dcterms:created>
  <dcterms:modified xsi:type="dcterms:W3CDTF">2026-10-09T13:14:19Z</dcterms:modified>
</cp:coreProperties>
</file>